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6" r:id="rId3"/>
    <p:sldId id="257" r:id="rId5"/>
    <p:sldId id="259" r:id="rId6"/>
    <p:sldId id="260" r:id="rId7"/>
    <p:sldId id="261" r:id="rId8"/>
    <p:sldId id="264" r:id="rId9"/>
    <p:sldId id="263" r:id="rId10"/>
    <p:sldId id="266" r:id="rId11"/>
    <p:sldId id="268" r:id="rId12"/>
    <p:sldId id="272" r:id="rId13"/>
    <p:sldId id="262" r:id="rId14"/>
    <p:sldId id="267" r:id="rId15"/>
  </p:sldIdLst>
  <p:sldSz cx="12192000" cy="6858000"/>
  <p:notesSz cx="10234295" cy="7103745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862" cy="356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6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797066" y="0"/>
            <a:ext cx="4434862" cy="356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6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747325"/>
            <a:ext cx="4434862" cy="356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6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797066" y="6747325"/>
            <a:ext cx="4434862" cy="356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6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788" y="0"/>
            <a:ext cx="4434677" cy="3559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87440" y="888133"/>
            <a:ext cx="4262159" cy="239774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4619" y="3419204"/>
            <a:ext cx="8187802" cy="279662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748051"/>
            <a:ext cx="4434679" cy="3559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788" y="6748051"/>
            <a:ext cx="4434677" cy="3559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77415" y="1958340"/>
            <a:ext cx="7305675" cy="1059815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effectLst/>
              </a:rPr>
              <a:t>AI</a:t>
            </a:r>
            <a:r>
              <a:rPr lang="zh-CN" altLang="en-US" dirty="0">
                <a:effectLst/>
              </a:rPr>
              <a:t>赋能</a:t>
            </a:r>
            <a:r>
              <a:rPr lang="zh-CN" altLang="en-US" dirty="0">
                <a:effectLst/>
              </a:rPr>
              <a:t>语文学习</a:t>
            </a:r>
            <a:endParaRPr lang="zh-CN" altLang="en-US" dirty="0"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55000" y="4351655"/>
            <a:ext cx="2035175" cy="1318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  </a:t>
            </a:r>
            <a:r>
              <a:rPr lang="zh-CN" altLang="en-US" sz="2800"/>
              <a:t>邬宇轩</a:t>
            </a:r>
            <a:endParaRPr lang="en-US" altLang="zh-CN" sz="2800"/>
          </a:p>
          <a:p>
            <a:r>
              <a:rPr lang="en-US" altLang="zh-CN" sz="2800"/>
              <a:t>2025.2.10</a:t>
            </a:r>
            <a:endParaRPr lang="en-US" altLang="zh-CN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截屏2025-02-10 01.32.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807190" cy="1365885"/>
          </a:xfrm>
          <a:prstGeom prst="rect">
            <a:avLst/>
          </a:prstGeom>
        </p:spPr>
      </p:pic>
      <p:pic>
        <p:nvPicPr>
          <p:cNvPr id="4" name="图片 3" descr="截屏2025-02-10 01.33.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5" y="1365885"/>
            <a:ext cx="5848985" cy="5492750"/>
          </a:xfrm>
          <a:prstGeom prst="rect">
            <a:avLst/>
          </a:prstGeom>
        </p:spPr>
      </p:pic>
      <p:pic>
        <p:nvPicPr>
          <p:cNvPr id="5" name="图片 4" descr="截屏2025-02-10 01.33.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365" y="2150110"/>
            <a:ext cx="6604635" cy="4707890"/>
          </a:xfrm>
          <a:prstGeom prst="rect">
            <a:avLst/>
          </a:prstGeom>
        </p:spPr>
      </p:pic>
      <p:sp>
        <p:nvSpPr>
          <p:cNvPr id="6" name="笑脸 5"/>
          <p:cNvSpPr/>
          <p:nvPr/>
        </p:nvSpPr>
        <p:spPr>
          <a:xfrm>
            <a:off x="1550035" y="2669540"/>
            <a:ext cx="304800" cy="320675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笑脸 6"/>
          <p:cNvSpPr/>
          <p:nvPr/>
        </p:nvSpPr>
        <p:spPr>
          <a:xfrm>
            <a:off x="1755775" y="3555365"/>
            <a:ext cx="304800" cy="320675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笑脸 7"/>
          <p:cNvSpPr/>
          <p:nvPr/>
        </p:nvSpPr>
        <p:spPr>
          <a:xfrm>
            <a:off x="2386330" y="4512310"/>
            <a:ext cx="304800" cy="320675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笑脸 8"/>
          <p:cNvSpPr/>
          <p:nvPr/>
        </p:nvSpPr>
        <p:spPr>
          <a:xfrm>
            <a:off x="1854835" y="5436235"/>
            <a:ext cx="304800" cy="320675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笑脸 9"/>
          <p:cNvSpPr/>
          <p:nvPr/>
        </p:nvSpPr>
        <p:spPr>
          <a:xfrm>
            <a:off x="2386330" y="6393180"/>
            <a:ext cx="304800" cy="320675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笑脸 10"/>
          <p:cNvSpPr/>
          <p:nvPr/>
        </p:nvSpPr>
        <p:spPr>
          <a:xfrm>
            <a:off x="10083165" y="2669540"/>
            <a:ext cx="304800" cy="320675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笑脸 11"/>
          <p:cNvSpPr/>
          <p:nvPr/>
        </p:nvSpPr>
        <p:spPr>
          <a:xfrm>
            <a:off x="5943600" y="3555365"/>
            <a:ext cx="304800" cy="320675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笑脸 12"/>
          <p:cNvSpPr/>
          <p:nvPr/>
        </p:nvSpPr>
        <p:spPr>
          <a:xfrm>
            <a:off x="6807835" y="4512310"/>
            <a:ext cx="304800" cy="320675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笑脸 13"/>
          <p:cNvSpPr/>
          <p:nvPr/>
        </p:nvSpPr>
        <p:spPr>
          <a:xfrm>
            <a:off x="7112635" y="5551805"/>
            <a:ext cx="304800" cy="320675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笑脸 14"/>
          <p:cNvSpPr/>
          <p:nvPr/>
        </p:nvSpPr>
        <p:spPr>
          <a:xfrm>
            <a:off x="5943600" y="6537325"/>
            <a:ext cx="304800" cy="320675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 descr="截屏2025-02-10 01.34.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605" y="0"/>
            <a:ext cx="987679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15340" y="2842260"/>
            <a:ext cx="10347960" cy="1173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/>
              <a:t>Ai不是代替思考的捷径，而是照亮思维的火把</a:t>
            </a:r>
            <a:endParaRPr lang="zh-CN" altLang="en-US" sz="4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截屏2025-02-10 01.18.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261100" cy="3467100"/>
          </a:xfrm>
          <a:prstGeom prst="rect">
            <a:avLst/>
          </a:prstGeom>
        </p:spPr>
      </p:pic>
      <p:pic>
        <p:nvPicPr>
          <p:cNvPr id="3" name="图片 2" descr="截屏2025-02-10 01.18.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515" y="0"/>
            <a:ext cx="4851400" cy="2349500"/>
          </a:xfrm>
          <a:prstGeom prst="rect">
            <a:avLst/>
          </a:prstGeom>
        </p:spPr>
      </p:pic>
      <p:pic>
        <p:nvPicPr>
          <p:cNvPr id="4" name="图片 3" descr="截屏2025-02-10 01.18.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6921500" cy="3429000"/>
          </a:xfrm>
          <a:prstGeom prst="rect">
            <a:avLst/>
          </a:prstGeom>
        </p:spPr>
      </p:pic>
      <p:pic>
        <p:nvPicPr>
          <p:cNvPr id="5" name="图片 4" descr="截屏2025-02-10 01.19.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765" y="2349500"/>
            <a:ext cx="3644900" cy="2819400"/>
          </a:xfrm>
          <a:prstGeom prst="rect">
            <a:avLst/>
          </a:prstGeom>
        </p:spPr>
      </p:pic>
      <p:pic>
        <p:nvPicPr>
          <p:cNvPr id="6" name="图片 5" descr="截屏2025-02-10 01.19.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765" y="4965700"/>
            <a:ext cx="4851400" cy="1892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Ai作文</a:t>
            </a:r>
            <a:r>
              <a:rPr lang="zh-CN" altLang="en-US"/>
              <a:t>修改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275" y="2359025"/>
            <a:ext cx="10741025" cy="1472565"/>
          </a:xfrm>
        </p:spPr>
        <p:txBody>
          <a:bodyPr>
            <a:noAutofit/>
          </a:bodyPr>
          <a:p>
            <a:pPr marL="914400" lvl="2" indent="457200">
              <a:buNone/>
            </a:pPr>
            <a:r>
              <a:rPr lang="zh-CN" altLang="en-US" sz="32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高三时，学校举行了誓师大会、励志演讲等活动。有人深受鼓舞，奋力前行；有人却依然如故，缺乏动力。你如何看待这一现象?</a:t>
            </a:r>
            <a:endParaRPr lang="zh-CN" altLang="en-US" sz="3200"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pic>
        <p:nvPicPr>
          <p:cNvPr id="4" name="图片 3" descr="截屏2025-02-09 23.57.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0"/>
            <a:ext cx="7124700" cy="6718300"/>
          </a:xfrm>
          <a:prstGeom prst="rect">
            <a:avLst/>
          </a:prstGeom>
        </p:spPr>
      </p:pic>
      <p:pic>
        <p:nvPicPr>
          <p:cNvPr id="6" name="图片 5" descr="截屏2025-02-10 00.20.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30" y="558165"/>
            <a:ext cx="8359140" cy="5290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截屏2025-02-10 00.23.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328930"/>
            <a:ext cx="3306445" cy="23660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58260" y="328930"/>
            <a:ext cx="8188325" cy="2365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/>
            <a:r>
              <a:rPr lang="en-US" altLang="zh-CN" sz="2800"/>
              <a:t>古往今来,逃避给了太多人不去面对因难的勇气。一句“吾二臣者皆不欲也”抛弃了他们作为宰相的责任</a:t>
            </a:r>
            <a:r>
              <a:rPr lang="zh-CN" altLang="en-US" sz="2800"/>
              <a:t>；</a:t>
            </a:r>
            <a:r>
              <a:rPr lang="en-US" altLang="zh-CN" sz="2800"/>
              <a:t>“危而不持</a:t>
            </a:r>
            <a:r>
              <a:rPr lang="zh-CN" altLang="en-US" sz="2800"/>
              <a:t>，</a:t>
            </a:r>
            <a:r>
              <a:rPr lang="en-US" altLang="zh-CN" sz="2800"/>
              <a:t>颠而不扶”</a:t>
            </a:r>
            <a:r>
              <a:rPr lang="zh-CN" altLang="en-US" sz="2800"/>
              <a:t>这种</a:t>
            </a:r>
            <a:r>
              <a:rPr lang="en-US" altLang="zh-CN" sz="2800"/>
              <a:t>事不关己的态度是这些人真实的写照。而现在</a:t>
            </a:r>
            <a:r>
              <a:rPr lang="zh-CN" altLang="en-US" sz="2800"/>
              <a:t>，</a:t>
            </a:r>
            <a:r>
              <a:rPr lang="en-US" altLang="zh-CN" sz="2800"/>
              <a:t>缺立动力停滞不前的高中生也在逃避对自己的责任。我想,这种现象虽情有可原、但却是不尽人意的。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519430" y="3160395"/>
            <a:ext cx="11006455" cy="965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>
                <a:solidFill>
                  <a:srgbClr val="0070C0"/>
                </a:solidFill>
              </a:rPr>
              <a:t>问题</a:t>
            </a:r>
            <a:r>
              <a:rPr lang="zh-CN" altLang="en-US" sz="2800"/>
              <a:t>：</a:t>
            </a:r>
            <a:r>
              <a:rPr lang="zh-CN" altLang="en-US" sz="2800">
                <a:highlight>
                  <a:srgbClr val="FFFF00"/>
                </a:highlight>
              </a:rPr>
              <a:t>入题较突兀，事例引用欠准确</a:t>
            </a:r>
            <a:r>
              <a:rPr lang="zh-CN" altLang="en-US" sz="2800"/>
              <a:t>（"吾二臣者皆不欲也"出处存疑）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664845" y="4272280"/>
            <a:ext cx="10861675" cy="2338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/>
            <a:r>
              <a:rPr lang="zh-CN" altLang="en-US"/>
              <a:t>冉有、季路见于孔子曰：“季氏将有事于颛臾。”</a:t>
            </a:r>
            <a:endParaRPr lang="zh-CN" altLang="en-US"/>
          </a:p>
          <a:p>
            <a:r>
              <a:rPr lang="zh-CN" altLang="en-US"/>
              <a:t>　　孔子曰：“求！无乃尔是过与？夫颛臾，昔者先王以为东蒙主，且在邦域之中矣，是社稷之臣也。何以伐为？”</a:t>
            </a:r>
            <a:endParaRPr lang="zh-CN" altLang="en-US"/>
          </a:p>
          <a:p>
            <a:r>
              <a:rPr lang="zh-CN" altLang="en-US"/>
              <a:t>　　冉有曰：“</a:t>
            </a:r>
            <a:r>
              <a:rPr lang="zh-CN" altLang="en-US" sz="2800">
                <a:solidFill>
                  <a:srgbClr val="FF0000"/>
                </a:solidFill>
              </a:rPr>
              <a:t>夫子欲之，吾二臣者皆不欲也。</a:t>
            </a:r>
            <a:r>
              <a:rPr lang="zh-CN" altLang="en-US"/>
              <a:t>”</a:t>
            </a:r>
            <a:endParaRPr lang="zh-CN" altLang="en-US"/>
          </a:p>
          <a:p>
            <a:r>
              <a:rPr lang="zh-CN" altLang="en-US"/>
              <a:t>　　孔子曰：“求！周任有言曰：‘陈力就列，不能者止。’</a:t>
            </a:r>
            <a:r>
              <a:rPr lang="zh-CN" altLang="en-US" sz="2800">
                <a:solidFill>
                  <a:srgbClr val="FF0000"/>
                </a:solidFill>
              </a:rPr>
              <a:t>危而不持，颠而不扶</a:t>
            </a:r>
            <a:r>
              <a:rPr lang="zh-CN" altLang="en-US"/>
              <a:t>，则将焉用彼相矣？且尔言过矣。虎兕出于柙，龟玉毁于椟中，是谁之过与？”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13435" y="656590"/>
            <a:ext cx="1056449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/>
            <a:r>
              <a:rPr lang="zh-CN" altLang="en-US" sz="2800"/>
              <a:t>"在《论语·季氏》中，孔子批评'危而不持，颠而不扶'的旁观者心态。两千年后，面对高考冲刺的誓师大会，这种古今映照的逃避心理依然存在：有人闻鼓角而奋进，有人置战旗若罔闻。这种认知分野，恰是当代青少年成长困境的生动缩影。"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1222375" y="2735580"/>
            <a:ext cx="9224645" cy="620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/>
              <a:t>作用：①准确引用经典 ②建立</a:t>
            </a:r>
            <a:r>
              <a:rPr lang="zh-CN" altLang="en-US" sz="2400">
                <a:highlight>
                  <a:srgbClr val="FFFF00"/>
                </a:highlight>
              </a:rPr>
              <a:t>历史纵深感</a:t>
            </a:r>
            <a:r>
              <a:rPr lang="zh-CN" altLang="en-US" sz="2400"/>
              <a:t> ③点明</a:t>
            </a:r>
            <a:r>
              <a:rPr lang="zh-CN" altLang="en-US" sz="2400"/>
              <a:t>现象本质</a:t>
            </a:r>
            <a:endParaRPr lang="zh-CN" altLang="en-US" sz="2400"/>
          </a:p>
          <a:p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 rot="20820000">
            <a:off x="3449955" y="330644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What’s this</a:t>
            </a:r>
            <a:r>
              <a:rPr lang="zh-CN" altLang="en-US" sz="3600"/>
              <a:t>🤔❓</a:t>
            </a:r>
            <a:r>
              <a:rPr lang="zh-CN" altLang="en-US"/>
              <a:t>️</a:t>
            </a:r>
            <a:endParaRPr lang="zh-CN" altLang="en-US"/>
          </a:p>
        </p:txBody>
      </p:sp>
      <p:pic>
        <p:nvPicPr>
          <p:cNvPr id="5" name="图片 4" descr="截屏2025-02-10 00.38.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2375" y="4604385"/>
            <a:ext cx="9029700" cy="787400"/>
          </a:xfrm>
          <a:prstGeom prst="rect">
            <a:avLst/>
          </a:prstGeom>
        </p:spPr>
      </p:pic>
      <p:pic>
        <p:nvPicPr>
          <p:cNvPr id="6" name="图片 5" descr="截屏2025-02-10 00.38.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0000">
            <a:off x="320675" y="2149475"/>
            <a:ext cx="11709400" cy="1467485"/>
          </a:xfrm>
          <a:prstGeom prst="rect">
            <a:avLst/>
          </a:prstGeom>
        </p:spPr>
      </p:pic>
      <p:pic>
        <p:nvPicPr>
          <p:cNvPr id="7" name="图片 6" descr="截屏2025-02-10 00.39.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485" y="158115"/>
            <a:ext cx="10452100" cy="4038600"/>
          </a:xfrm>
          <a:prstGeom prst="rect">
            <a:avLst/>
          </a:prstGeom>
        </p:spPr>
      </p:pic>
      <p:pic>
        <p:nvPicPr>
          <p:cNvPr id="8" name="图片 7" descr="截屏2025-02-10 00.39.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585" y="744220"/>
            <a:ext cx="10033000" cy="3568700"/>
          </a:xfrm>
          <a:prstGeom prst="rect">
            <a:avLst/>
          </a:prstGeom>
        </p:spPr>
      </p:pic>
      <p:pic>
        <p:nvPicPr>
          <p:cNvPr id="9" name="图片 8" descr="截屏2025-02-10 00.39.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000" y="1276350"/>
            <a:ext cx="9766300" cy="3911600"/>
          </a:xfrm>
          <a:prstGeom prst="rect">
            <a:avLst/>
          </a:prstGeom>
        </p:spPr>
      </p:pic>
      <p:pic>
        <p:nvPicPr>
          <p:cNvPr id="10" name="图片 9" descr="截屏2025-02-10 00.40.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1700" y="1769745"/>
            <a:ext cx="9753600" cy="3975100"/>
          </a:xfrm>
          <a:prstGeom prst="rect">
            <a:avLst/>
          </a:prstGeom>
        </p:spPr>
      </p:pic>
      <p:pic>
        <p:nvPicPr>
          <p:cNvPr id="11" name="图片 10" descr="截屏2025-02-10 00.40.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8580" y="297180"/>
            <a:ext cx="5410200" cy="2438400"/>
          </a:xfrm>
          <a:prstGeom prst="rect">
            <a:avLst/>
          </a:prstGeom>
        </p:spPr>
      </p:pic>
      <p:pic>
        <p:nvPicPr>
          <p:cNvPr id="12" name="图片 11" descr="截屏2025-02-10 00.40.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1425" y="2735580"/>
            <a:ext cx="9512300" cy="401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0500" y="186055"/>
            <a:ext cx="11810365" cy="6671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/>
              <a:t>破土的力量在根系深处</a:t>
            </a:r>
            <a:endParaRPr lang="zh-CN" altLang="en-US" sz="4000"/>
          </a:p>
          <a:p>
            <a:pPr indent="457200"/>
            <a:r>
              <a:rPr lang="zh-CN" altLang="en-US"/>
              <a:t>在《论语·季氏》中，孔子曾痛心于"危而不持，颠而不扶"的旁观者心态。两千年后，当高三学子面对誓师大会的猎猎战旗时，相似的认知分野正在上演：有人闻鼓角而热血沸腾，有人立旌旗下无动于衷。这看似矛盾的现象，恰是当代青少年成长困境的生动镜像，折射着个体觉醒与集体规训的永恒博弈。</a:t>
            </a:r>
            <a:endParaRPr lang="zh-CN" altLang="en-US"/>
          </a:p>
          <a:p>
            <a:pPr indent="457200"/>
            <a:r>
              <a:rPr lang="zh-CN" altLang="en-US"/>
              <a:t>心理学中的自我决定理论揭示，外在激励转化为内在动力的关键，在于能否唤醒个体的自主意识。司马迁在蚕室中书写《史记》时，"究天人之际"的学术追求，远比宫刑的耻辱更具驱动力；贝多芬在《海利根施塔特遗嘱》中写下"我要扼住命运的咽喉"时，对音乐本质的探索欲望，已然超越了耳聋带来的绝望。正如存在主义心理学家弗兰克尔所言："人类终极自由，是选择态度的自由。"当誓师大会的集体口号与学生个体的价值认知产生错位时，再激昂的鼓点也难以叩开心灵之门。</a:t>
            </a:r>
            <a:endParaRPr lang="zh-CN" altLang="en-US"/>
          </a:p>
          <a:p>
            <a:pPr indent="457200"/>
            <a:r>
              <a:rPr lang="zh-CN" altLang="en-US"/>
              <a:t>在这个充满不确定性的时代，现实的迷雾正在模糊求索之路。教育部2022年《中国职业教育发展报告》显示，某新一线城市职业技术学院图书馆员岗位，以3200元月薪招聘大专学历者，竟吸引327名本科及以上学历者竞争，其中不乏重点高校毕业生。这类现象与短视频平台上"985硕士送外卖"的热搜相互交织，催生出"知识贬值"的认知迷雾。但若细察华为"天才少年计划"百万年薪聘应届博士、中科院合肥物质科学研究院攻关量子技术的案例便会发现，真正的知识从未贬值，贬值的往往是碎片化、功利化的学习方式。</a:t>
            </a:r>
            <a:endParaRPr lang="zh-CN" altLang="en-US"/>
          </a:p>
          <a:p>
            <a:pPr indent="457200"/>
            <a:r>
              <a:rPr lang="zh-CN" altLang="en-US"/>
              <a:t>破解困境的钥匙，藏在认知系统的升级之中。敦煌研究院的壁画修复师李晓洋，每天面对斑驳墙皮却甘之如饴，因为他从祖父辈手中接过的不是谋生手艺，而是文明传承的使命。这种将职业上升志业的认知转变，恰是破解学习倦怠的关键。当我们意识到，数学公式中跃动着宇宙规律，历史长卷里奔涌着文明血脉，英语词源间沉淀着人类智慧，知识便不再是换取文凭的筹码，而成为拓展生命维度的阶梯。</a:t>
            </a:r>
            <a:endParaRPr lang="zh-CN" altLang="en-US"/>
          </a:p>
          <a:p>
            <a:pPr indent="457200"/>
            <a:r>
              <a:rPr lang="zh-CN" altLang="en-US"/>
              <a:t>教育哲学家雅斯贝尔斯说："教育是树摇动树，云推动云，灵魂唤醒灵魂。"高三学子恰似等待萌发的种子，誓师大会的激昂战鼓如同唤醒大地的春雷，但破土而出的力量，终究来自种子内部积蓄的生命能量。在这个机遇与挑战并存的时代，惟愿每位青年都能在知识星海中找到属于自己的轨道，以内在觉醒的光芒，照亮属于整个文明的前路。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文言文</a:t>
            </a:r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>
          <a:xfrm>
            <a:off x="391795" y="1353185"/>
            <a:ext cx="11027410" cy="4879340"/>
          </a:xfrm>
        </p:spPr>
        <p:txBody>
          <a:bodyPr>
            <a:noAutofit/>
          </a:bodyPr>
          <a:p>
            <a:pPr marL="457200" lvl="1" indent="457200">
              <a:buNone/>
            </a:pPr>
            <a:r>
              <a:rPr lang="zh-CN" altLang="en-US" sz="3200"/>
              <a:t>辽东太守公孙文懿反。景初二年，（宣帝司马懿）帅牛金、胡遵等步骑四万，发自京都。经孤竹，越碣石，次于辽水。文懿果遣步骑数万，阻辽隧，坚壁而守。帝盛兵多张旗帜，出其南，贼尽锐赴之。乃泛舟潜济以出其北，与贼营相逼，沉舟焚梁，傍辽水作长围，弃贼而向襄平。诸将言曰：“不攻贼而作围，非所以示众也。”帝曰：“贼坚营高垒，欲以老吾兵也。攻之，正入其计。贼大众在此，则巢窟虚矣。我直指襄平，则人怀内惧，惧而求战，破之必矣。”遂整阵而过。贼见兵出其后，果邀之。帝谓诸将曰：“所以不攻其营，正欲致此，不可失也。”乃纵兵逆击，大破之。贼保襄平，进军围之。</a:t>
            </a:r>
            <a:endParaRPr lang="zh-CN" altLang="en-US" sz="3200"/>
          </a:p>
          <a:p>
            <a:pPr marL="0" indent="457200">
              <a:buNone/>
            </a:pP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截屏2025-02-10 01.10.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335" y="889000"/>
            <a:ext cx="5456555" cy="5920740"/>
          </a:xfrm>
          <a:prstGeom prst="rect">
            <a:avLst/>
          </a:prstGeom>
        </p:spPr>
      </p:pic>
      <p:pic>
        <p:nvPicPr>
          <p:cNvPr id="4" name="图片 3" descr="截屏2025-02-10 01.11.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645" y="889000"/>
            <a:ext cx="4897120" cy="31000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5335" y="243840"/>
            <a:ext cx="2150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重点实词</a:t>
            </a:r>
            <a:endParaRPr lang="zh-CN" altLang="en-US"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775335" y="243840"/>
            <a:ext cx="2150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文言虚词</a:t>
            </a:r>
            <a:endParaRPr lang="zh-CN" altLang="en-US" sz="3600"/>
          </a:p>
        </p:txBody>
      </p:sp>
      <p:pic>
        <p:nvPicPr>
          <p:cNvPr id="2" name="图片 1" descr="截屏2025-02-10 01.12.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73760" y="1078230"/>
            <a:ext cx="9398000" cy="51790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775335" y="243840"/>
            <a:ext cx="2150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特殊用法</a:t>
            </a:r>
            <a:endParaRPr lang="zh-CN" altLang="en-US" sz="3600"/>
          </a:p>
        </p:txBody>
      </p:sp>
      <p:pic>
        <p:nvPicPr>
          <p:cNvPr id="3" name="图片 2" descr="截屏2025-02-10 01.13.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335" y="1102995"/>
            <a:ext cx="5120005" cy="2757170"/>
          </a:xfrm>
          <a:prstGeom prst="rect">
            <a:avLst/>
          </a:prstGeom>
        </p:spPr>
      </p:pic>
      <p:pic>
        <p:nvPicPr>
          <p:cNvPr id="4" name="图片 3" descr="截屏2025-02-10 01.13.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715" y="1102995"/>
            <a:ext cx="4086225" cy="2734310"/>
          </a:xfrm>
          <a:prstGeom prst="rect">
            <a:avLst/>
          </a:prstGeom>
        </p:spPr>
      </p:pic>
      <p:pic>
        <p:nvPicPr>
          <p:cNvPr id="6" name="图片 5" descr="截屏2025-02-10 01.13.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35" y="3860165"/>
            <a:ext cx="6344920" cy="28930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M2JlZjcxZDE5ZDg4MTg4MWYwODhiMGNmY2YzMDIyMGU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1789</Words>
  <Application>WPS 演示</Application>
  <PresentationFormat>宽屏</PresentationFormat>
  <Paragraphs>46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华文宋体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Apple Color Emoji</vt:lpstr>
      <vt:lpstr>WPS</vt:lpstr>
      <vt:lpstr>AI赋能语文学习</vt:lpstr>
      <vt:lpstr>Ai作文修改</vt:lpstr>
      <vt:lpstr>PowerPoint 演示文稿</vt:lpstr>
      <vt:lpstr>PowerPoint 演示文稿</vt:lpstr>
      <vt:lpstr>PowerPoint 演示文稿</vt:lpstr>
      <vt:lpstr>文言文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test</cp:lastModifiedBy>
  <cp:revision>10</cp:revision>
  <dcterms:created xsi:type="dcterms:W3CDTF">2025-02-09T18:01:23Z</dcterms:created>
  <dcterms:modified xsi:type="dcterms:W3CDTF">2025-02-09T18:01:23Z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2052-6.10.1.8873</vt:lpwstr>
  </property>
  <property fmtid="{D5CDD505-2E9C-101B-9397-08002B2CF9AE}" pid="3" name="ICV">
    <vt:lpwstr>86112B85C78D703DCBC8A8677DD77610_41</vt:lpwstr>
  </property>
</Properties>
</file>